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2"/>
  </p:notesMasterIdLst>
  <p:sldIdLst>
    <p:sldId id="266" r:id="rId5"/>
    <p:sldId id="257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5" r:id="rId14"/>
    <p:sldId id="276" r:id="rId15"/>
    <p:sldId id="274" r:id="rId16"/>
    <p:sldId id="277" r:id="rId17"/>
    <p:sldId id="278" r:id="rId18"/>
    <p:sldId id="279" r:id="rId19"/>
    <p:sldId id="280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F348908-30D3-4B62-AA65-7B06449BFFE9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A64B1C1-BEB2-422F-ABE5-754871DA2E01}">
      <dgm:prSet/>
      <dgm:spPr/>
      <dgm:t>
        <a:bodyPr/>
        <a:lstStyle/>
        <a:p>
          <a:r>
            <a:rPr lang="en-US" dirty="0"/>
            <a:t>Generation: Data on housing prices, as well as crime, has already been generated by realtor.com and the Portland Police Bureau</a:t>
          </a:r>
        </a:p>
      </dgm:t>
    </dgm:pt>
    <dgm:pt modelId="{34F8CD5C-8C9E-4AA3-A4C1-C80627044FB0}" type="parTrans" cxnId="{87F41906-224D-4A03-818A-29ADE7BA190B}">
      <dgm:prSet/>
      <dgm:spPr/>
      <dgm:t>
        <a:bodyPr/>
        <a:lstStyle/>
        <a:p>
          <a:endParaRPr lang="en-US"/>
        </a:p>
      </dgm:t>
    </dgm:pt>
    <dgm:pt modelId="{34C051CE-D86B-41F7-84E2-7EADFF0516DA}" type="sibTrans" cxnId="{87F41906-224D-4A03-818A-29ADE7BA190B}">
      <dgm:prSet/>
      <dgm:spPr/>
      <dgm:t>
        <a:bodyPr/>
        <a:lstStyle/>
        <a:p>
          <a:endParaRPr lang="en-US"/>
        </a:p>
      </dgm:t>
    </dgm:pt>
    <dgm:pt modelId="{71CC6BF1-F66F-4308-A30E-D38AAA1368A9}">
      <dgm:prSet/>
      <dgm:spPr/>
      <dgm:t>
        <a:bodyPr/>
        <a:lstStyle/>
        <a:p>
          <a:r>
            <a:rPr lang="en-US" dirty="0"/>
            <a:t>Collection: A web scraping program written in Python collected all requisite data from realtor.com</a:t>
          </a:r>
        </a:p>
      </dgm:t>
    </dgm:pt>
    <dgm:pt modelId="{482C0476-8357-4A8E-A87C-7711860DDC7C}" type="parTrans" cxnId="{E0DB74DB-1D7C-4D0A-9E13-B89163F5710C}">
      <dgm:prSet/>
      <dgm:spPr/>
      <dgm:t>
        <a:bodyPr/>
        <a:lstStyle/>
        <a:p>
          <a:endParaRPr lang="en-US"/>
        </a:p>
      </dgm:t>
    </dgm:pt>
    <dgm:pt modelId="{4709AD7D-73BA-4E84-A1BD-7423AC232B22}" type="sibTrans" cxnId="{E0DB74DB-1D7C-4D0A-9E13-B89163F5710C}">
      <dgm:prSet/>
      <dgm:spPr/>
      <dgm:t>
        <a:bodyPr/>
        <a:lstStyle/>
        <a:p>
          <a:endParaRPr lang="en-US"/>
        </a:p>
      </dgm:t>
    </dgm:pt>
    <dgm:pt modelId="{6B8FD5F2-380B-4FC4-B573-9AB2372734BF}">
      <dgm:prSet/>
      <dgm:spPr/>
      <dgm:t>
        <a:bodyPr/>
        <a:lstStyle/>
        <a:p>
          <a:r>
            <a:rPr lang="en-US" dirty="0"/>
            <a:t>Processing: The data was cleaned to leave only the most salient features</a:t>
          </a:r>
        </a:p>
      </dgm:t>
    </dgm:pt>
    <dgm:pt modelId="{E564CD36-A09D-4F66-BFDD-1DFD7C5B9316}" type="parTrans" cxnId="{7EAFDBCF-FF20-4645-A91A-BB2CE8833166}">
      <dgm:prSet/>
      <dgm:spPr/>
      <dgm:t>
        <a:bodyPr/>
        <a:lstStyle/>
        <a:p>
          <a:endParaRPr lang="en-US"/>
        </a:p>
      </dgm:t>
    </dgm:pt>
    <dgm:pt modelId="{85424743-7F4D-47CB-B6B0-EA4EFAF34DF3}" type="sibTrans" cxnId="{7EAFDBCF-FF20-4645-A91A-BB2CE8833166}">
      <dgm:prSet/>
      <dgm:spPr/>
      <dgm:t>
        <a:bodyPr/>
        <a:lstStyle/>
        <a:p>
          <a:endParaRPr lang="en-US"/>
        </a:p>
      </dgm:t>
    </dgm:pt>
    <dgm:pt modelId="{E5FA8308-25E2-4C37-BE5C-9254888F0265}" type="pres">
      <dgm:prSet presAssocID="{AF348908-30D3-4B62-AA65-7B06449BFFE9}" presName="outerComposite" presStyleCnt="0">
        <dgm:presLayoutVars>
          <dgm:chMax val="5"/>
          <dgm:dir/>
          <dgm:resizeHandles val="exact"/>
        </dgm:presLayoutVars>
      </dgm:prSet>
      <dgm:spPr/>
    </dgm:pt>
    <dgm:pt modelId="{051A49A8-7AA9-434F-9CB9-2338B2D4CCC0}" type="pres">
      <dgm:prSet presAssocID="{AF348908-30D3-4B62-AA65-7B06449BFFE9}" presName="dummyMaxCanvas" presStyleCnt="0">
        <dgm:presLayoutVars/>
      </dgm:prSet>
      <dgm:spPr/>
    </dgm:pt>
    <dgm:pt modelId="{5FC1A991-9B69-487D-8CD8-B4C048694751}" type="pres">
      <dgm:prSet presAssocID="{AF348908-30D3-4B62-AA65-7B06449BFFE9}" presName="ThreeNodes_1" presStyleLbl="node1" presStyleIdx="0" presStyleCnt="3">
        <dgm:presLayoutVars>
          <dgm:bulletEnabled val="1"/>
        </dgm:presLayoutVars>
      </dgm:prSet>
      <dgm:spPr/>
    </dgm:pt>
    <dgm:pt modelId="{3555B5FA-4B30-43D2-BCDB-E750CA458329}" type="pres">
      <dgm:prSet presAssocID="{AF348908-30D3-4B62-AA65-7B06449BFFE9}" presName="ThreeNodes_2" presStyleLbl="node1" presStyleIdx="1" presStyleCnt="3">
        <dgm:presLayoutVars>
          <dgm:bulletEnabled val="1"/>
        </dgm:presLayoutVars>
      </dgm:prSet>
      <dgm:spPr/>
    </dgm:pt>
    <dgm:pt modelId="{D08477A0-136A-4F29-BF7D-F70F23421F8F}" type="pres">
      <dgm:prSet presAssocID="{AF348908-30D3-4B62-AA65-7B06449BFFE9}" presName="ThreeNodes_3" presStyleLbl="node1" presStyleIdx="2" presStyleCnt="3">
        <dgm:presLayoutVars>
          <dgm:bulletEnabled val="1"/>
        </dgm:presLayoutVars>
      </dgm:prSet>
      <dgm:spPr/>
    </dgm:pt>
    <dgm:pt modelId="{F332A826-7BA1-433A-9C7A-8DB76BC2E592}" type="pres">
      <dgm:prSet presAssocID="{AF348908-30D3-4B62-AA65-7B06449BFFE9}" presName="ThreeConn_1-2" presStyleLbl="fgAccFollowNode1" presStyleIdx="0" presStyleCnt="2">
        <dgm:presLayoutVars>
          <dgm:bulletEnabled val="1"/>
        </dgm:presLayoutVars>
      </dgm:prSet>
      <dgm:spPr/>
    </dgm:pt>
    <dgm:pt modelId="{10C2198B-B519-4A8B-9B0B-E5A627332B78}" type="pres">
      <dgm:prSet presAssocID="{AF348908-30D3-4B62-AA65-7B06449BFFE9}" presName="ThreeConn_2-3" presStyleLbl="fgAccFollowNode1" presStyleIdx="1" presStyleCnt="2">
        <dgm:presLayoutVars>
          <dgm:bulletEnabled val="1"/>
        </dgm:presLayoutVars>
      </dgm:prSet>
      <dgm:spPr/>
    </dgm:pt>
    <dgm:pt modelId="{E6ABE6BC-4057-4807-AED8-731E83436134}" type="pres">
      <dgm:prSet presAssocID="{AF348908-30D3-4B62-AA65-7B06449BFFE9}" presName="ThreeNodes_1_text" presStyleLbl="node1" presStyleIdx="2" presStyleCnt="3">
        <dgm:presLayoutVars>
          <dgm:bulletEnabled val="1"/>
        </dgm:presLayoutVars>
      </dgm:prSet>
      <dgm:spPr/>
    </dgm:pt>
    <dgm:pt modelId="{E2B71C9E-5B26-4C87-9DA9-C8C4E04E8FFF}" type="pres">
      <dgm:prSet presAssocID="{AF348908-30D3-4B62-AA65-7B06449BFFE9}" presName="ThreeNodes_2_text" presStyleLbl="node1" presStyleIdx="2" presStyleCnt="3">
        <dgm:presLayoutVars>
          <dgm:bulletEnabled val="1"/>
        </dgm:presLayoutVars>
      </dgm:prSet>
      <dgm:spPr/>
    </dgm:pt>
    <dgm:pt modelId="{C47E6D90-7A59-4C21-BFF3-12C84B0CEC34}" type="pres">
      <dgm:prSet presAssocID="{AF348908-30D3-4B62-AA65-7B06449BFFE9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87F41906-224D-4A03-818A-29ADE7BA190B}" srcId="{AF348908-30D3-4B62-AA65-7B06449BFFE9}" destId="{6A64B1C1-BEB2-422F-ABE5-754871DA2E01}" srcOrd="0" destOrd="0" parTransId="{34F8CD5C-8C9E-4AA3-A4C1-C80627044FB0}" sibTransId="{34C051CE-D86B-41F7-84E2-7EADFF0516DA}"/>
    <dgm:cxn modelId="{193AA914-5F2F-47EB-B129-DA8EFA70EBF8}" type="presOf" srcId="{6B8FD5F2-380B-4FC4-B573-9AB2372734BF}" destId="{D08477A0-136A-4F29-BF7D-F70F23421F8F}" srcOrd="0" destOrd="0" presId="urn:microsoft.com/office/officeart/2005/8/layout/vProcess5"/>
    <dgm:cxn modelId="{D8CC7F26-5E0C-4508-AA06-88D157CAB97F}" type="presOf" srcId="{71CC6BF1-F66F-4308-A30E-D38AAA1368A9}" destId="{E2B71C9E-5B26-4C87-9DA9-C8C4E04E8FFF}" srcOrd="1" destOrd="0" presId="urn:microsoft.com/office/officeart/2005/8/layout/vProcess5"/>
    <dgm:cxn modelId="{24A6B127-61A1-405B-8015-37BEF12EA4CB}" type="presOf" srcId="{6B8FD5F2-380B-4FC4-B573-9AB2372734BF}" destId="{C47E6D90-7A59-4C21-BFF3-12C84B0CEC34}" srcOrd="1" destOrd="0" presId="urn:microsoft.com/office/officeart/2005/8/layout/vProcess5"/>
    <dgm:cxn modelId="{1074EB2B-D3F3-4AC0-AFD3-0233B772FB8C}" type="presOf" srcId="{71CC6BF1-F66F-4308-A30E-D38AAA1368A9}" destId="{3555B5FA-4B30-43D2-BCDB-E750CA458329}" srcOrd="0" destOrd="0" presId="urn:microsoft.com/office/officeart/2005/8/layout/vProcess5"/>
    <dgm:cxn modelId="{471F343E-A9D3-4588-903F-DF6B7A362CB4}" type="presOf" srcId="{6A64B1C1-BEB2-422F-ABE5-754871DA2E01}" destId="{E6ABE6BC-4057-4807-AED8-731E83436134}" srcOrd="1" destOrd="0" presId="urn:microsoft.com/office/officeart/2005/8/layout/vProcess5"/>
    <dgm:cxn modelId="{90555760-7AC0-472C-96DC-9AE6872E5631}" type="presOf" srcId="{4709AD7D-73BA-4E84-A1BD-7423AC232B22}" destId="{10C2198B-B519-4A8B-9B0B-E5A627332B78}" srcOrd="0" destOrd="0" presId="urn:microsoft.com/office/officeart/2005/8/layout/vProcess5"/>
    <dgm:cxn modelId="{1C0F2F72-B890-4A3F-B01B-8F420EE314E2}" type="presOf" srcId="{6A64B1C1-BEB2-422F-ABE5-754871DA2E01}" destId="{5FC1A991-9B69-487D-8CD8-B4C048694751}" srcOrd="0" destOrd="0" presId="urn:microsoft.com/office/officeart/2005/8/layout/vProcess5"/>
    <dgm:cxn modelId="{AE500190-DD22-4473-8FDD-975EE101966B}" type="presOf" srcId="{34C051CE-D86B-41F7-84E2-7EADFF0516DA}" destId="{F332A826-7BA1-433A-9C7A-8DB76BC2E592}" srcOrd="0" destOrd="0" presId="urn:microsoft.com/office/officeart/2005/8/layout/vProcess5"/>
    <dgm:cxn modelId="{208BF8A1-C3EF-45D1-A3A0-D16587BF3B5A}" type="presOf" srcId="{AF348908-30D3-4B62-AA65-7B06449BFFE9}" destId="{E5FA8308-25E2-4C37-BE5C-9254888F0265}" srcOrd="0" destOrd="0" presId="urn:microsoft.com/office/officeart/2005/8/layout/vProcess5"/>
    <dgm:cxn modelId="{7EAFDBCF-FF20-4645-A91A-BB2CE8833166}" srcId="{AF348908-30D3-4B62-AA65-7B06449BFFE9}" destId="{6B8FD5F2-380B-4FC4-B573-9AB2372734BF}" srcOrd="2" destOrd="0" parTransId="{E564CD36-A09D-4F66-BFDD-1DFD7C5B9316}" sibTransId="{85424743-7F4D-47CB-B6B0-EA4EFAF34DF3}"/>
    <dgm:cxn modelId="{E0DB74DB-1D7C-4D0A-9E13-B89163F5710C}" srcId="{AF348908-30D3-4B62-AA65-7B06449BFFE9}" destId="{71CC6BF1-F66F-4308-A30E-D38AAA1368A9}" srcOrd="1" destOrd="0" parTransId="{482C0476-8357-4A8E-A87C-7711860DDC7C}" sibTransId="{4709AD7D-73BA-4E84-A1BD-7423AC232B22}"/>
    <dgm:cxn modelId="{8B377499-2A1D-4B40-A170-18BEA8457FE7}" type="presParOf" srcId="{E5FA8308-25E2-4C37-BE5C-9254888F0265}" destId="{051A49A8-7AA9-434F-9CB9-2338B2D4CCC0}" srcOrd="0" destOrd="0" presId="urn:microsoft.com/office/officeart/2005/8/layout/vProcess5"/>
    <dgm:cxn modelId="{A6B5AB85-D05D-4DFD-96AA-20A103EE9A05}" type="presParOf" srcId="{E5FA8308-25E2-4C37-BE5C-9254888F0265}" destId="{5FC1A991-9B69-487D-8CD8-B4C048694751}" srcOrd="1" destOrd="0" presId="urn:microsoft.com/office/officeart/2005/8/layout/vProcess5"/>
    <dgm:cxn modelId="{F46C8BC4-049B-4D31-ADD2-F8B4B3297645}" type="presParOf" srcId="{E5FA8308-25E2-4C37-BE5C-9254888F0265}" destId="{3555B5FA-4B30-43D2-BCDB-E750CA458329}" srcOrd="2" destOrd="0" presId="urn:microsoft.com/office/officeart/2005/8/layout/vProcess5"/>
    <dgm:cxn modelId="{D9D29C2F-864E-4CD9-A5B5-FF30E27E4C64}" type="presParOf" srcId="{E5FA8308-25E2-4C37-BE5C-9254888F0265}" destId="{D08477A0-136A-4F29-BF7D-F70F23421F8F}" srcOrd="3" destOrd="0" presId="urn:microsoft.com/office/officeart/2005/8/layout/vProcess5"/>
    <dgm:cxn modelId="{7BF2941F-8049-4FC8-9481-F51A5F09E394}" type="presParOf" srcId="{E5FA8308-25E2-4C37-BE5C-9254888F0265}" destId="{F332A826-7BA1-433A-9C7A-8DB76BC2E592}" srcOrd="4" destOrd="0" presId="urn:microsoft.com/office/officeart/2005/8/layout/vProcess5"/>
    <dgm:cxn modelId="{BA45E7EF-9527-4562-A2E1-B7ADC71484F0}" type="presParOf" srcId="{E5FA8308-25E2-4C37-BE5C-9254888F0265}" destId="{10C2198B-B519-4A8B-9B0B-E5A627332B78}" srcOrd="5" destOrd="0" presId="urn:microsoft.com/office/officeart/2005/8/layout/vProcess5"/>
    <dgm:cxn modelId="{D76A4B0E-9000-4C35-97C3-1AAF5AB558CC}" type="presParOf" srcId="{E5FA8308-25E2-4C37-BE5C-9254888F0265}" destId="{E6ABE6BC-4057-4807-AED8-731E83436134}" srcOrd="6" destOrd="0" presId="urn:microsoft.com/office/officeart/2005/8/layout/vProcess5"/>
    <dgm:cxn modelId="{587246F5-DFE5-438A-A22C-1F134B81DA01}" type="presParOf" srcId="{E5FA8308-25E2-4C37-BE5C-9254888F0265}" destId="{E2B71C9E-5B26-4C87-9DA9-C8C4E04E8FFF}" srcOrd="7" destOrd="0" presId="urn:microsoft.com/office/officeart/2005/8/layout/vProcess5"/>
    <dgm:cxn modelId="{897D5225-84F4-48C4-80F4-A96C5FDBFB9D}" type="presParOf" srcId="{E5FA8308-25E2-4C37-BE5C-9254888F0265}" destId="{C47E6D90-7A59-4C21-BFF3-12C84B0CEC34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FC1A991-9B69-487D-8CD8-B4C048694751}">
      <dsp:nvSpPr>
        <dsp:cNvPr id="0" name=""/>
        <dsp:cNvSpPr/>
      </dsp:nvSpPr>
      <dsp:spPr>
        <a:xfrm>
          <a:off x="0" y="0"/>
          <a:ext cx="6980388" cy="1135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Generation: Data on housing prices, as well as crime, has already been generated by realtor.com and the Portland Police Bureau</a:t>
          </a:r>
        </a:p>
      </dsp:txBody>
      <dsp:txXfrm>
        <a:off x="33263" y="33263"/>
        <a:ext cx="5754885" cy="1069169"/>
      </dsp:txXfrm>
    </dsp:sp>
    <dsp:sp modelId="{3555B5FA-4B30-43D2-BCDB-E750CA458329}">
      <dsp:nvSpPr>
        <dsp:cNvPr id="0" name=""/>
        <dsp:cNvSpPr/>
      </dsp:nvSpPr>
      <dsp:spPr>
        <a:xfrm>
          <a:off x="615916" y="1324978"/>
          <a:ext cx="6980388" cy="1135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Collection: A web scraping program written in Python collected all requisite data from realtor.com</a:t>
          </a:r>
        </a:p>
      </dsp:txBody>
      <dsp:txXfrm>
        <a:off x="649179" y="1358241"/>
        <a:ext cx="5559743" cy="1069169"/>
      </dsp:txXfrm>
    </dsp:sp>
    <dsp:sp modelId="{D08477A0-136A-4F29-BF7D-F70F23421F8F}">
      <dsp:nvSpPr>
        <dsp:cNvPr id="0" name=""/>
        <dsp:cNvSpPr/>
      </dsp:nvSpPr>
      <dsp:spPr>
        <a:xfrm>
          <a:off x="1231833" y="2649956"/>
          <a:ext cx="6980388" cy="113569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Processing: The data was cleaned to leave only the most salient features</a:t>
          </a:r>
        </a:p>
      </dsp:txBody>
      <dsp:txXfrm>
        <a:off x="1265096" y="2683219"/>
        <a:ext cx="5559743" cy="1069169"/>
      </dsp:txXfrm>
    </dsp:sp>
    <dsp:sp modelId="{F332A826-7BA1-433A-9C7A-8DB76BC2E592}">
      <dsp:nvSpPr>
        <dsp:cNvPr id="0" name=""/>
        <dsp:cNvSpPr/>
      </dsp:nvSpPr>
      <dsp:spPr>
        <a:xfrm>
          <a:off x="6242186" y="861235"/>
          <a:ext cx="738202" cy="73820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6408281" y="861235"/>
        <a:ext cx="406012" cy="555497"/>
      </dsp:txXfrm>
    </dsp:sp>
    <dsp:sp modelId="{10C2198B-B519-4A8B-9B0B-E5A627332B78}">
      <dsp:nvSpPr>
        <dsp:cNvPr id="0" name=""/>
        <dsp:cNvSpPr/>
      </dsp:nvSpPr>
      <dsp:spPr>
        <a:xfrm>
          <a:off x="6858103" y="2178642"/>
          <a:ext cx="738202" cy="738202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34925" cap="flat" cmpd="sng" algn="in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4450" tIns="44450" rIns="44450" bIns="444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500" kern="1200"/>
        </a:p>
      </dsp:txBody>
      <dsp:txXfrm>
        <a:off x="7024198" y="2178642"/>
        <a:ext cx="406012" cy="5554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CD81C89-AC0D-4BFF-9223-D3157C1DDC5B}" type="datetimeFigureOut">
              <a:rPr lang="en-US" smtClean="0"/>
              <a:t>11/20/2022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33D7A2-C585-48BF-BF8C-C21FDC051F7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62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3A52079-6997-47B8-B262-4ED5D2EA2D74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AC80CA-06EA-4D97-A1EC-F2A229B592C4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A60CC4-6CA2-4A99-B83B-711E420D000E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B41ED8-AC2E-4560-8CC9-E6292DDF25B6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5238998-10EA-455D-8FDC-3EBC7E198582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4E9B6-2EC2-45E6-A437-DCC674AAC4AF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2D4FF3-940D-4DDE-86D8-82D5A8663636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55261-7117-41BB-BB79-8C1909625493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E204D7-DE7F-414C-8571-0012DE9EFCDB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E378FF3-85EA-48E5-8D8C-1DB156807E49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73F94F13-1676-4B68-A383-661B657F6E63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5CB83234-995D-4149-8E1E-BC120E9070D5}" type="datetime1">
              <a:rPr lang="en-US" smtClean="0"/>
              <a:t>11/20/2022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166755"/>
            <a:ext cx="5782137" cy="1252492"/>
          </a:xfrm>
        </p:spPr>
        <p:txBody>
          <a:bodyPr>
            <a:normAutofit/>
          </a:bodyPr>
          <a:lstStyle/>
          <a:p>
            <a:pPr algn="l"/>
            <a:r>
              <a:rPr lang="en-US" sz="3600" dirty="0">
                <a:solidFill>
                  <a:srgbClr val="FFFFFF"/>
                </a:solidFill>
              </a:rPr>
              <a:t>Portland housing prices and crime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419246"/>
            <a:ext cx="5268177" cy="53186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800" dirty="0">
                <a:solidFill>
                  <a:srgbClr val="FFFFFF"/>
                </a:solidFill>
              </a:rPr>
              <a:t>Team Brainy Bunch</a:t>
            </a:r>
          </a:p>
        </p:txBody>
      </p:sp>
    </p:spTree>
    <p:extLst>
      <p:ext uri="{BB962C8B-B14F-4D97-AF65-F5344CB8AC3E}">
        <p14:creationId xmlns:p14="http://schemas.microsoft.com/office/powerpoint/2010/main" val="74557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3C84-E5F1-D824-8811-AA2CD8D0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9" y="293915"/>
            <a:ext cx="9601200" cy="1485900"/>
          </a:xfrm>
        </p:spPr>
        <p:txBody>
          <a:bodyPr/>
          <a:lstStyle/>
          <a:p>
            <a:r>
              <a:rPr lang="en-US" dirty="0"/>
              <a:t>The Housing Data, totals</a:t>
            </a:r>
            <a:br>
              <a:rPr lang="en-US" dirty="0"/>
            </a:br>
            <a:r>
              <a:rPr lang="en-US" sz="2400" dirty="0"/>
              <a:t>Mean price by neighborhood: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A2EAF7-E697-DE25-EFFE-09B93F33E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9" y="1335444"/>
            <a:ext cx="8805862" cy="5435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74044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3C84-E5F1-D824-8811-AA2CD8D0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9" y="293915"/>
            <a:ext cx="9601200" cy="1485900"/>
          </a:xfrm>
        </p:spPr>
        <p:txBody>
          <a:bodyPr/>
          <a:lstStyle/>
          <a:p>
            <a:r>
              <a:rPr lang="en-US" dirty="0"/>
              <a:t>The Housing Data, totals</a:t>
            </a:r>
            <a:br>
              <a:rPr lang="en-US" dirty="0"/>
            </a:br>
            <a:r>
              <a:rPr lang="en-US" sz="2400" dirty="0"/>
              <a:t>Number of listed properties by neighborhood: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FA2EAF7-E697-DE25-EFFE-09B93F33E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339" y="2400672"/>
            <a:ext cx="7080100" cy="4370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76D19C99-55F4-00A8-1C35-E7314CE67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9" y="1281458"/>
            <a:ext cx="8722274" cy="5505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460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A42C5-1D32-F1C3-B4C3-447B46D3B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Crime Data, totals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487119CB-B0D9-208A-69AE-9F8B653954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19049" y="1715767"/>
            <a:ext cx="4586677" cy="4257435"/>
          </a:xfr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3DA258C-22E5-40B4-E9A8-B8CABE5DD3A2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417" y="1715767"/>
            <a:ext cx="5797954" cy="4257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46816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3C84-E5F1-D824-8811-AA2CD8D0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9" y="293915"/>
            <a:ext cx="9601200" cy="1485900"/>
          </a:xfrm>
        </p:spPr>
        <p:txBody>
          <a:bodyPr/>
          <a:lstStyle/>
          <a:p>
            <a:r>
              <a:rPr lang="en-US" dirty="0"/>
              <a:t>The Analysis</a:t>
            </a:r>
            <a:br>
              <a:rPr lang="en-US" dirty="0"/>
            </a:b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B557EA4-7453-CE9D-2742-B09EE3D8A8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4945" y="1119588"/>
            <a:ext cx="8945820" cy="541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8140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3C84-E5F1-D824-8811-AA2CD8D0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9" y="293915"/>
            <a:ext cx="9601200" cy="1485900"/>
          </a:xfrm>
        </p:spPr>
        <p:txBody>
          <a:bodyPr/>
          <a:lstStyle/>
          <a:p>
            <a:r>
              <a:rPr lang="en-US" dirty="0"/>
              <a:t>The Analysis, cont.</a:t>
            </a:r>
            <a:br>
              <a:rPr lang="en-US" dirty="0"/>
            </a:b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AA5AFF22-3AAB-F005-AA73-3F681F632E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310" y="1036865"/>
            <a:ext cx="8964481" cy="5484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266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6A3C84-E5F1-D824-8811-AA2CD8D0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5339" y="293915"/>
            <a:ext cx="9601200" cy="1485900"/>
          </a:xfrm>
        </p:spPr>
        <p:txBody>
          <a:bodyPr/>
          <a:lstStyle/>
          <a:p>
            <a:r>
              <a:rPr lang="en-US" dirty="0"/>
              <a:t>The Analysis, cont.</a:t>
            </a:r>
            <a:br>
              <a:rPr lang="en-US" dirty="0"/>
            </a:br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7000854C-D32F-2FF3-9806-6E27D017C9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0104" y="1146762"/>
            <a:ext cx="8720526" cy="5254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64796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376FD-ACB9-C108-75B1-E520FE492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9438B-C978-62CA-E044-C44A2491C8CF}"/>
              </a:ext>
            </a:extLst>
          </p:cNvPr>
          <p:cNvSpPr txBox="1"/>
          <p:nvPr/>
        </p:nvSpPr>
        <p:spPr>
          <a:xfrm>
            <a:off x="1483567" y="1604865"/>
            <a:ext cx="96012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There was a decrease in median home price across all three comparison metrics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Total reported crimes, reported property crimes, reported crimes against persons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Important to note, correlation does not imply causation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Multiple historic and socio-economic factors at play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Potential further research and activities: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PPB hosts open data as far back as 2015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Could attempt to locate historical neighborhood housing prices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/>
              <a:t>Create a crime map and overlay it on the city of Portland</a:t>
            </a:r>
          </a:p>
        </p:txBody>
      </p:sp>
    </p:spTree>
    <p:extLst>
      <p:ext uri="{BB962C8B-B14F-4D97-AF65-F5344CB8AC3E}">
        <p14:creationId xmlns:p14="http://schemas.microsoft.com/office/powerpoint/2010/main" val="433808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56C94072-1B34-48FB-9A9C-5A9A0FFC8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3" name="Picture 22" descr="extreme close up of line chart graphic">
            <a:extLst>
              <a:ext uri="{FF2B5EF4-FFF2-40B4-BE49-F238E27FC236}">
                <a16:creationId xmlns:a16="http://schemas.microsoft.com/office/drawing/2014/main" id="{B38A25AE-7B44-4EC1-BC0C-CF0FFF036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5019358-4900-4555-99FF-EF6AE90B8E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flipH="1" flipV="1">
            <a:off x="5670146" y="3710250"/>
            <a:ext cx="2131466" cy="1830903"/>
          </a:xfrm>
          <a:custGeom>
            <a:avLst/>
            <a:gdLst>
              <a:gd name="connsiteX0" fmla="*/ 2308583 w 2308583"/>
              <a:gd name="connsiteY0" fmla="*/ 1983044 h 1983044"/>
              <a:gd name="connsiteX1" fmla="*/ 462 w 2308583"/>
              <a:gd name="connsiteY1" fmla="*/ 1983044 h 1983044"/>
              <a:gd name="connsiteX2" fmla="*/ 0 w 2308583"/>
              <a:gd name="connsiteY2" fmla="*/ 1711185 h 1983044"/>
              <a:gd name="connsiteX3" fmla="*/ 2022607 w 2308583"/>
              <a:gd name="connsiteY3" fmla="*/ 1712117 h 1983044"/>
              <a:gd name="connsiteX4" fmla="*/ 2022607 w 2308583"/>
              <a:gd name="connsiteY4" fmla="*/ 0 h 1983044"/>
              <a:gd name="connsiteX5" fmla="*/ 2308583 w 2308583"/>
              <a:gd name="connsiteY5" fmla="*/ 0 h 19830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08583" h="1983044">
                <a:moveTo>
                  <a:pt x="2308583" y="1983044"/>
                </a:moveTo>
                <a:lnTo>
                  <a:pt x="462" y="1983044"/>
                </a:lnTo>
                <a:cubicBezTo>
                  <a:pt x="-462" y="1889214"/>
                  <a:pt x="923" y="1805015"/>
                  <a:pt x="0" y="1711185"/>
                </a:cubicBezTo>
                <a:lnTo>
                  <a:pt x="2022607" y="1712117"/>
                </a:lnTo>
                <a:lnTo>
                  <a:pt x="2022607" y="0"/>
                </a:lnTo>
                <a:lnTo>
                  <a:pt x="2308583" y="0"/>
                </a:lnTo>
                <a:close/>
              </a:path>
            </a:pathLst>
          </a:custGeom>
          <a:solidFill>
            <a:srgbClr val="FFFFFF">
              <a:alpha val="70000"/>
            </a:srgb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1D5941F3-0256-4E90-BBBC-5A6EDEB8E0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004" y="4166755"/>
            <a:ext cx="5607908" cy="2040066"/>
          </a:xfrm>
          <a:prstGeom prst="rect">
            <a:avLst/>
          </a:prstGeom>
          <a:solidFill>
            <a:srgbClr val="00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347C47-EF1D-4B02-906B-219155AD8D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010" y="4166754"/>
            <a:ext cx="5782137" cy="933751"/>
          </a:xfrm>
        </p:spPr>
        <p:txBody>
          <a:bodyPr>
            <a:normAutofit/>
          </a:bodyPr>
          <a:lstStyle/>
          <a:p>
            <a:pPr algn="l"/>
            <a:r>
              <a:rPr lang="en-US" sz="4800" dirty="0">
                <a:solidFill>
                  <a:srgbClr val="FFFFFF"/>
                </a:solidFill>
              </a:rPr>
              <a:t>Thank you!!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A0527F-C5FD-4E9B-9F21-5D1FBA3131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298010" y="5184396"/>
            <a:ext cx="5268177" cy="766716"/>
          </a:xfrm>
        </p:spPr>
        <p:txBody>
          <a:bodyPr>
            <a:normAutofit/>
          </a:bodyPr>
          <a:lstStyle/>
          <a:p>
            <a:pPr algn="l">
              <a:spcAft>
                <a:spcPts val="600"/>
              </a:spcAft>
            </a:pPr>
            <a:r>
              <a:rPr lang="en-US" sz="1400" dirty="0">
                <a:solidFill>
                  <a:srgbClr val="FFFFFF"/>
                </a:solidFill>
              </a:rPr>
              <a:t>Jean-Marc Romain, Georgette Powley, </a:t>
            </a:r>
          </a:p>
          <a:p>
            <a:pPr algn="l">
              <a:spcAft>
                <a:spcPts val="600"/>
              </a:spcAft>
            </a:pPr>
            <a:r>
              <a:rPr lang="en-US" sz="1400" dirty="0" err="1">
                <a:solidFill>
                  <a:srgbClr val="FFFFFF"/>
                </a:solidFill>
              </a:rPr>
              <a:t>Treyce</a:t>
            </a:r>
            <a:r>
              <a:rPr lang="en-US" sz="1400" dirty="0">
                <a:solidFill>
                  <a:srgbClr val="FFFFFF"/>
                </a:solidFill>
              </a:rPr>
              <a:t> Kangas-Simons, Elias Pennell</a:t>
            </a:r>
          </a:p>
        </p:txBody>
      </p:sp>
    </p:spTree>
    <p:extLst>
      <p:ext uri="{BB962C8B-B14F-4D97-AF65-F5344CB8AC3E}">
        <p14:creationId xmlns:p14="http://schemas.microsoft.com/office/powerpoint/2010/main" val="1628192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A295B2-00EB-88B6-072D-B1295AA0E9D7}"/>
              </a:ext>
            </a:extLst>
          </p:cNvPr>
          <p:cNvSpPr txBox="1"/>
          <p:nvPr/>
        </p:nvSpPr>
        <p:spPr>
          <a:xfrm>
            <a:off x="1502229" y="1978090"/>
            <a:ext cx="498246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Portland, OR has been one of the fastest growing metropolitan areas in the United States over the course of the last decade.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 growth has brought both a massive increase in housing prices and an increase in crime.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Team Brainy Bunch set out to determine if there was a correlation between the average prices of homes and the amount of crime committed in a neighborhood.</a:t>
            </a:r>
          </a:p>
        </p:txBody>
      </p:sp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EF509051-B0ED-9FB6-6B73-C0769A711C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5501" y="1370434"/>
            <a:ext cx="4765303" cy="42920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5EFE30-D4DD-F7D1-FF9B-473417904CC7}"/>
              </a:ext>
            </a:extLst>
          </p:cNvPr>
          <p:cNvSpPr txBox="1"/>
          <p:nvPr/>
        </p:nvSpPr>
        <p:spPr>
          <a:xfrm>
            <a:off x="7215501" y="5640631"/>
            <a:ext cx="24352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Photo by Steve Morgan</a:t>
            </a:r>
          </a:p>
        </p:txBody>
      </p:sp>
    </p:spTree>
    <p:extLst>
      <p:ext uri="{BB962C8B-B14F-4D97-AF65-F5344CB8AC3E}">
        <p14:creationId xmlns:p14="http://schemas.microsoft.com/office/powerpoint/2010/main" val="8244171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7E326-D1F4-4032-960C-883280F8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First Steps</a:t>
            </a:r>
          </a:p>
        </p:txBody>
      </p:sp>
      <p:graphicFrame>
        <p:nvGraphicFramePr>
          <p:cNvPr id="12" name="TextBox 6">
            <a:extLst>
              <a:ext uri="{FF2B5EF4-FFF2-40B4-BE49-F238E27FC236}">
                <a16:creationId xmlns:a16="http://schemas.microsoft.com/office/drawing/2014/main" id="{052DC363-6B8A-16BE-F4FF-B03144BACCF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4774360"/>
              </p:ext>
            </p:extLst>
          </p:nvPr>
        </p:nvGraphicFramePr>
        <p:xfrm>
          <a:off x="1502229" y="1978090"/>
          <a:ext cx="8212222" cy="37856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82019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2996D-2069-352F-A58B-7A6B00DDD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Program</a:t>
            </a:r>
          </a:p>
        </p:txBody>
      </p:sp>
      <p:pic>
        <p:nvPicPr>
          <p:cNvPr id="3" name="20221119192231">
            <a:hlinkClick r:id="" action="ppaction://media"/>
            <a:extLst>
              <a:ext uri="{FF2B5EF4-FFF2-40B4-BE49-F238E27FC236}">
                <a16:creationId xmlns:a16="http://schemas.microsoft.com/office/drawing/2014/main" id="{03038FBF-BBB7-0DBA-9B3D-DB458B8B35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9071" y="1504171"/>
            <a:ext cx="8133184" cy="508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060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4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237AB-110A-4D1F-6EC2-9FCDD704F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Housing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984D5A9-7ECF-4654-5E87-0EF8244765FB}"/>
              </a:ext>
            </a:extLst>
          </p:cNvPr>
          <p:cNvSpPr txBox="1"/>
          <p:nvPr/>
        </p:nvSpPr>
        <p:spPr>
          <a:xfrm>
            <a:off x="1371600" y="1504562"/>
            <a:ext cx="8509518" cy="2603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retrieved from the web scraping program was stored in a .csv file in the following format:</a:t>
            </a:r>
          </a:p>
          <a:p>
            <a:endParaRPr lang="en-US" dirty="0"/>
          </a:p>
          <a:p>
            <a:pPr marL="0" marR="0">
              <a:lnSpc>
                <a:spcPct val="115000"/>
              </a:lnSpc>
            </a:pPr>
            <a:r>
              <a:rPr lang="en-US" sz="1200" dirty="0" err="1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Address,Price,Beds,Baths,Sizes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</a:pPr>
            <a:r>
              <a:rPr lang="en-US" sz="1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"1150 NW Quimby St Unit 906, Portland, OR 97209","$1,039,900",2,3,"1,612sqft"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</a:pPr>
            <a:r>
              <a:rPr lang="en-US" sz="1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"2939 SE Bybee Blvd, Portland, OR 97202","$1,675,000",5,3,"4,592sqft"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15000"/>
              </a:lnSpc>
            </a:pPr>
            <a:r>
              <a:rPr lang="en-US" sz="1200" dirty="0">
                <a:effectLst/>
                <a:latin typeface="Lucida Console" panose="020B06090405040202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"8420 NW Whitney St, Portland, OR 97231","$659,000",3,2,"1,680sqft"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relevant pieces of data received were the address and the price of the listed house.</a:t>
            </a:r>
          </a:p>
        </p:txBody>
      </p:sp>
    </p:spTree>
    <p:extLst>
      <p:ext uri="{BB962C8B-B14F-4D97-AF65-F5344CB8AC3E}">
        <p14:creationId xmlns:p14="http://schemas.microsoft.com/office/powerpoint/2010/main" val="931058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FBAFC5-D63D-E0B7-BF4F-8EADF6E52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Crime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5A4F44-49C4-3AAF-9AAA-0669CE966876}"/>
              </a:ext>
            </a:extLst>
          </p:cNvPr>
          <p:cNvSpPr txBox="1"/>
          <p:nvPr/>
        </p:nvSpPr>
        <p:spPr>
          <a:xfrm>
            <a:off x="1559068" y="2171700"/>
            <a:ext cx="43200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Much easier to come by.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data is openly hosted by the Portland Police Bureau for access by the general public.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 be downloaded as a .csv file.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2225C6-0B3F-0F6C-8F8A-525B72A56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579" y="121248"/>
            <a:ext cx="4148784" cy="59355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467E46-BD08-68BF-7A69-DC11B4849802}"/>
              </a:ext>
            </a:extLst>
          </p:cNvPr>
          <p:cNvSpPr txBox="1"/>
          <p:nvPr/>
        </p:nvSpPr>
        <p:spPr>
          <a:xfrm>
            <a:off x="6351579" y="6056784"/>
            <a:ext cx="304177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/>
              <a:t>https://www.portlandoregon.gov/police/71978</a:t>
            </a:r>
          </a:p>
        </p:txBody>
      </p:sp>
    </p:spTree>
    <p:extLst>
      <p:ext uri="{BB962C8B-B14F-4D97-AF65-F5344CB8AC3E}">
        <p14:creationId xmlns:p14="http://schemas.microsoft.com/office/powerpoint/2010/main" val="23285619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19095-A6CA-E0CC-2A97-656A9B632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Crime Data, cont.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F4CAE3F-6386-E968-EE15-7E99E21BE7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501" y="1708906"/>
            <a:ext cx="8410899" cy="132354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D8F3A6-8DB0-6BA5-F549-19BEC0958624}"/>
              </a:ext>
            </a:extLst>
          </p:cNvPr>
          <p:cNvSpPr txBox="1"/>
          <p:nvPr/>
        </p:nvSpPr>
        <p:spPr>
          <a:xfrm>
            <a:off x="2304661" y="3237722"/>
            <a:ext cx="851573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crime data was retrieved in the above format.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most salient data above is the type of crime as well as the neighborhood in which the crime was committed.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It is important to note that in the interest of protecting privacy, the Portland Police Bureau </a:t>
            </a:r>
            <a:r>
              <a:rPr lang="en-US" u="sng" dirty="0"/>
              <a:t>does not</a:t>
            </a:r>
            <a:r>
              <a:rPr lang="en-US" dirty="0"/>
              <a:t> provide the address where the crime was committed. </a:t>
            </a:r>
          </a:p>
        </p:txBody>
      </p:sp>
    </p:spTree>
    <p:extLst>
      <p:ext uri="{BB962C8B-B14F-4D97-AF65-F5344CB8AC3E}">
        <p14:creationId xmlns:p14="http://schemas.microsoft.com/office/powerpoint/2010/main" val="31595423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2793B903-AB42-42A0-AE97-93D366679C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45F898-6050-E669-9022-01D3B6CE4C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703" y="685800"/>
            <a:ext cx="4403463" cy="14859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dirty="0"/>
              <a:t>The Data Collation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E9A1A1-B8ED-186D-208E-2A7686C13BAD}"/>
              </a:ext>
            </a:extLst>
          </p:cNvPr>
          <p:cNvSpPr txBox="1"/>
          <p:nvPr/>
        </p:nvSpPr>
        <p:spPr>
          <a:xfrm>
            <a:off x="737703" y="1278294"/>
            <a:ext cx="4581496" cy="465817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700" u="sng" dirty="0">
                <a:solidFill>
                  <a:schemeClr val="tx2"/>
                </a:solidFill>
              </a:rPr>
              <a:t>PROBLEM: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Housing data has addresses but no neighborhoods</a:t>
            </a:r>
          </a:p>
          <a:p>
            <a:pPr defTabSz="914400">
              <a:lnSpc>
                <a:spcPct val="94000"/>
              </a:lnSpc>
              <a:spcAft>
                <a:spcPts val="200"/>
              </a:spcAft>
            </a:pPr>
            <a:endParaRPr lang="en-US" sz="17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Crime data has neighborhoods but no addresses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sz="17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</a:pPr>
            <a:r>
              <a:rPr lang="en-US" sz="1700" u="sng" dirty="0">
                <a:solidFill>
                  <a:schemeClr val="tx2"/>
                </a:solidFill>
              </a:rPr>
              <a:t>SOLUTION: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Performed a spatial join using ArcGIS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sz="17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Housing data was loaded into ArcGIS and the resulting map was overlayed with a shapefile of Portland neighborhood boundaries</a:t>
            </a: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endParaRPr lang="en-US" sz="1700" dirty="0">
              <a:solidFill>
                <a:schemeClr val="tx2"/>
              </a:solidFill>
            </a:endParaRPr>
          </a:p>
          <a:p>
            <a:pPr marL="384048" indent="-384048" defTabSz="914400">
              <a:lnSpc>
                <a:spcPct val="94000"/>
              </a:lnSpc>
              <a:spcAft>
                <a:spcPts val="200"/>
              </a:spcAft>
              <a:buFont typeface="Franklin Gothic Book" panose="020B0503020102020204" pitchFamily="34" charset="0"/>
              <a:buChar char="•"/>
            </a:pPr>
            <a:r>
              <a:rPr lang="en-US" sz="1700" dirty="0">
                <a:solidFill>
                  <a:schemeClr val="tx2"/>
                </a:solidFill>
              </a:rPr>
              <a:t>Resulting .csv gave the neighborhood that each address fell into as well as the X,Y coordinates of that address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35C541-A0F0-8AB4-7F84-06DA27FB7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0207" y="816934"/>
            <a:ext cx="6517065" cy="49040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407617-3469-5AC0-B7CE-A5DBC53C6599}"/>
              </a:ext>
            </a:extLst>
          </p:cNvPr>
          <p:cNvSpPr txBox="1"/>
          <p:nvPr/>
        </p:nvSpPr>
        <p:spPr>
          <a:xfrm>
            <a:off x="5319199" y="5721024"/>
            <a:ext cx="621953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800" dirty="0"/>
              <a:t>https://gis-pdx.opendata.arcgis.com/datasets/neighborhoods-regions/explore?location=45.540936%2C-122.625293%2C11.93</a:t>
            </a:r>
          </a:p>
        </p:txBody>
      </p:sp>
    </p:spTree>
    <p:extLst>
      <p:ext uri="{BB962C8B-B14F-4D97-AF65-F5344CB8AC3E}">
        <p14:creationId xmlns:p14="http://schemas.microsoft.com/office/powerpoint/2010/main" val="8795608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E75300-31B4-C27B-4740-E3B9A272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Finalized Housing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A48B97-C758-C267-348D-9AF5A5017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021" y="1661899"/>
            <a:ext cx="10879494" cy="16883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342AEA-912B-1EEA-C944-DAF7E12AF5EF}"/>
              </a:ext>
            </a:extLst>
          </p:cNvPr>
          <p:cNvSpPr txBox="1"/>
          <p:nvPr/>
        </p:nvSpPr>
        <p:spPr>
          <a:xfrm>
            <a:off x="1073021" y="3536302"/>
            <a:ext cx="1087949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Columns J, K, and L show the most relevant information.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Address, Price, and neighborhood.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Also, note the X,Y coordinates in columns H and I.</a:t>
            </a:r>
          </a:p>
        </p:txBody>
      </p:sp>
    </p:spTree>
    <p:extLst>
      <p:ext uri="{BB962C8B-B14F-4D97-AF65-F5344CB8AC3E}">
        <p14:creationId xmlns:p14="http://schemas.microsoft.com/office/powerpoint/2010/main" val="2034497867"/>
      </p:ext>
    </p:extLst>
  </p:cSld>
  <p:clrMapOvr>
    <a:masterClrMapping/>
  </p:clrMapOvr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FD9A38F-9A2C-42E5-9013-4C4B1FFCB4F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7ECF6D8-9EA4-45A1-AFEB-B7C326AF08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C45FB24-BEC6-4D44-888B-84AEBBA2DC0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Crop design</Template>
  <TotalTime>256</TotalTime>
  <Words>619</Words>
  <Application>Microsoft Office PowerPoint</Application>
  <PresentationFormat>Widescreen</PresentationFormat>
  <Paragraphs>76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Calibri</vt:lpstr>
      <vt:lpstr>Franklin Gothic Book</vt:lpstr>
      <vt:lpstr>Lucida Console</vt:lpstr>
      <vt:lpstr>Crop</vt:lpstr>
      <vt:lpstr>Portland housing prices and crime data</vt:lpstr>
      <vt:lpstr>The Idea</vt:lpstr>
      <vt:lpstr>The First Steps</vt:lpstr>
      <vt:lpstr>The Program</vt:lpstr>
      <vt:lpstr>The Housing Data</vt:lpstr>
      <vt:lpstr>The Crime Data</vt:lpstr>
      <vt:lpstr>The Crime Data, cont.</vt:lpstr>
      <vt:lpstr>The Data Collation</vt:lpstr>
      <vt:lpstr>The Finalized Housing Data</vt:lpstr>
      <vt:lpstr>The Housing Data, totals Mean price by neighborhood:</vt:lpstr>
      <vt:lpstr>The Housing Data, totals Number of listed properties by neighborhood:</vt:lpstr>
      <vt:lpstr>The Crime Data, totals</vt:lpstr>
      <vt:lpstr>The Analysis </vt:lpstr>
      <vt:lpstr>The Analysis, cont. </vt:lpstr>
      <vt:lpstr>The Analysis, cont. </vt:lpstr>
      <vt:lpstr>The Conclusion</vt:lpstr>
      <vt:lpstr>Thank you!!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Portland housing prices and crime data</dc:title>
  <dc:creator>Austin E. Pennell</dc:creator>
  <cp:lastModifiedBy>Austin E. Pennell</cp:lastModifiedBy>
  <cp:revision>3</cp:revision>
  <dcterms:created xsi:type="dcterms:W3CDTF">2022-11-20T02:58:33Z</dcterms:created>
  <dcterms:modified xsi:type="dcterms:W3CDTF">2022-11-20T23:29:48Z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